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1" r:id="rId2"/>
    <p:sldId id="262" r:id="rId3"/>
    <p:sldId id="263" r:id="rId4"/>
    <p:sldId id="266" r:id="rId5"/>
    <p:sldId id="265" r:id="rId6"/>
  </p:sldIdLst>
  <p:sldSz cx="6858000" cy="9144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663300"/>
    <a:srgbClr val="1A4C4E"/>
    <a:srgbClr val="369BA0"/>
    <a:srgbClr val="266C70"/>
    <a:srgbClr val="CC6600"/>
    <a:srgbClr val="996633"/>
    <a:srgbClr val="993300"/>
    <a:srgbClr val="A50021"/>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2" d="100"/>
          <a:sy n="52" d="100"/>
        </p:scale>
        <p:origin x="2292" y="90"/>
      </p:cViewPr>
      <p:guideLst>
        <p:guide orient="horz" pos="288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ru-RU" smtClean="0"/>
              <a:t>Образец заголовка</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5"/>
            <a:ext cx="1543050" cy="7802033"/>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342900" y="366185"/>
            <a:ext cx="4514850" cy="780203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ru-RU" smtClean="0"/>
              <a:t>Образец заголовка</a:t>
            </a:r>
            <a:endParaRPr lang="en-US"/>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EAF463A-BC7C-46EE-9F1E-7F377CCA4891}" type="datetimeFigureOut">
              <a:rPr lang="en-US" smtClean="0"/>
              <a:pPr/>
              <a:t>1/21/2020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pPr/>
              <a:t>1/21/2020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pPr/>
              <a:t>1/21/2020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1/21/2020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1/21/2020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ru-RU" smtClean="0"/>
              <a:t>Образец заголовка</a:t>
            </a:r>
            <a:endParaRPr lang="en-US"/>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EAF463A-BC7C-46EE-9F1E-7F377CCA4891}" type="datetimeFigureOut">
              <a:rPr lang="en-US" smtClean="0"/>
              <a:pPr/>
              <a:t>1/21/2020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ru-RU" smtClean="0"/>
              <a:t>Образец заголовка</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EAF463A-BC7C-46EE-9F1E-7F377CCA4891}" type="datetimeFigureOut">
              <a:rPr lang="en-US" smtClean="0"/>
              <a:pPr/>
              <a:t>1/21/2020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ru-RU" smtClean="0"/>
              <a:t>Образец заголовка</a:t>
            </a:r>
            <a:endParaRPr lang="en-US"/>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pPr/>
              <a:t>1/21/2020</a:t>
            </a:fld>
            <a:endParaRPr lang="en-US"/>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858000" cy="9144000"/>
          </a:xfrm>
          <a:prstGeom prst="rect">
            <a:avLst/>
          </a:prstGeom>
        </p:spPr>
      </p:pic>
      <p:sp>
        <p:nvSpPr>
          <p:cNvPr id="6" name="Прямоугольник 5"/>
          <p:cNvSpPr/>
          <p:nvPr/>
        </p:nvSpPr>
        <p:spPr>
          <a:xfrm>
            <a:off x="304800" y="247456"/>
            <a:ext cx="6362700" cy="769441"/>
          </a:xfrm>
          <a:prstGeom prst="rect">
            <a:avLst/>
          </a:prstGeom>
        </p:spPr>
        <p:txBody>
          <a:bodyPr wrap="square">
            <a:spAutoFit/>
          </a:bodyPr>
          <a:lstStyle/>
          <a:p>
            <a:pPr algn="ctr"/>
            <a:r>
              <a:rPr lang="en-US" sz="2200" b="1" dirty="0">
                <a:ln w="9525">
                  <a:noFill/>
                </a:ln>
                <a:solidFill>
                  <a:schemeClr val="accent2">
                    <a:lumMod val="75000"/>
                  </a:schemeClr>
                </a:solidFill>
                <a:latin typeface="Times New Roman" pitchFamily="18" charset="0"/>
                <a:cs typeface="Times New Roman" pitchFamily="18" charset="0"/>
              </a:rPr>
              <a:t>KOPYL DISTRICT</a:t>
            </a:r>
          </a:p>
          <a:p>
            <a:pPr algn="ctr"/>
            <a:r>
              <a:rPr lang="en-US" sz="2200" b="1" dirty="0">
                <a:ln w="9525">
                  <a:noFill/>
                </a:ln>
                <a:solidFill>
                  <a:schemeClr val="accent2">
                    <a:lumMod val="75000"/>
                  </a:schemeClr>
                </a:solidFill>
                <a:latin typeface="Times New Roman" pitchFamily="18" charset="0"/>
                <a:cs typeface="Times New Roman" pitchFamily="18" charset="0"/>
              </a:rPr>
              <a:t>EXECUTIVE COMMITTEE</a:t>
            </a:r>
            <a:endParaRPr lang="ru-RU" sz="2200" dirty="0">
              <a:ln w="9525">
                <a:noFill/>
              </a:ln>
              <a:solidFill>
                <a:schemeClr val="accent2">
                  <a:lumMod val="75000"/>
                </a:schemeClr>
              </a:solidFill>
              <a:latin typeface="Times New Roman" pitchFamily="18" charset="0"/>
              <a:cs typeface="Times New Roman" pitchFamily="18" charset="0"/>
            </a:endParaRPr>
          </a:p>
        </p:txBody>
      </p:sp>
      <p:sp>
        <p:nvSpPr>
          <p:cNvPr id="7" name="Прямоугольник 6"/>
          <p:cNvSpPr/>
          <p:nvPr/>
        </p:nvSpPr>
        <p:spPr>
          <a:xfrm>
            <a:off x="638175" y="1264353"/>
            <a:ext cx="5886450" cy="1538883"/>
          </a:xfrm>
          <a:prstGeom prst="rect">
            <a:avLst/>
          </a:prstGeom>
          <a:ln>
            <a:noFill/>
          </a:ln>
        </p:spPr>
        <p:txBody>
          <a:bodyPr wrap="square">
            <a:spAutoFit/>
          </a:bodyPr>
          <a:lstStyle/>
          <a:p>
            <a:pPr algn="ctr"/>
            <a:r>
              <a:rPr lang="en-US" b="1" dirty="0" smtClean="0">
                <a:ln w="10541" cmpd="sng">
                  <a:noFill/>
                  <a:prstDash val="solid"/>
                </a:ln>
                <a:solidFill>
                  <a:schemeClr val="accent2">
                    <a:lumMod val="75000"/>
                  </a:schemeClr>
                </a:solidFill>
                <a:latin typeface="Times New Roman" pitchFamily="18" charset="0"/>
                <a:cs typeface="Times New Roman" pitchFamily="18" charset="0"/>
              </a:rPr>
              <a:t>DEPARTMENT </a:t>
            </a:r>
            <a:r>
              <a:rPr lang="en-US" b="1" dirty="0">
                <a:ln w="10541" cmpd="sng">
                  <a:noFill/>
                  <a:prstDash val="solid"/>
                </a:ln>
                <a:solidFill>
                  <a:schemeClr val="accent2">
                    <a:lumMod val="75000"/>
                  </a:schemeClr>
                </a:solidFill>
                <a:latin typeface="Times New Roman" pitchFamily="18" charset="0"/>
                <a:cs typeface="Times New Roman" pitchFamily="18" charset="0"/>
              </a:rPr>
              <a:t>OF EDUCATION, SPORTS AND TOURISM OF THE KOPYL DISTRICT EXECUTIVE COMMITTEE</a:t>
            </a:r>
          </a:p>
          <a:p>
            <a:pPr algn="ctr"/>
            <a:r>
              <a:rPr lang="ru-RU" sz="2000" b="1" dirty="0" smtClean="0">
                <a:ln w="10541" cmpd="sng">
                  <a:solidFill>
                    <a:srgbClr val="339933"/>
                  </a:solidFill>
                  <a:prstDash val="solid"/>
                </a:ln>
                <a:solidFill>
                  <a:schemeClr val="accent2">
                    <a:lumMod val="75000"/>
                  </a:schemeClr>
                </a:solidFill>
                <a:latin typeface="Times New Roman" pitchFamily="18" charset="0"/>
                <a:cs typeface="Times New Roman" pitchFamily="18" charset="0"/>
              </a:rPr>
              <a:t/>
            </a:r>
            <a:br>
              <a:rPr lang="ru-RU" sz="2000" b="1" dirty="0" smtClean="0">
                <a:ln w="10541" cmpd="sng">
                  <a:solidFill>
                    <a:srgbClr val="339933"/>
                  </a:solidFill>
                  <a:prstDash val="solid"/>
                </a:ln>
                <a:solidFill>
                  <a:schemeClr val="accent2">
                    <a:lumMod val="75000"/>
                  </a:schemeClr>
                </a:solidFill>
                <a:latin typeface="Times New Roman" pitchFamily="18" charset="0"/>
                <a:cs typeface="Times New Roman" pitchFamily="18" charset="0"/>
              </a:rPr>
            </a:br>
            <a:endParaRPr lang="ru-RU" sz="2000" b="1" dirty="0">
              <a:ln w="10541" cmpd="sng">
                <a:solidFill>
                  <a:srgbClr val="339933"/>
                </a:solidFill>
                <a:prstDash val="solid"/>
              </a:ln>
              <a:solidFill>
                <a:schemeClr val="accent2">
                  <a:lumMod val="75000"/>
                </a:schemeClr>
              </a:solidFill>
            </a:endParaRPr>
          </a:p>
        </p:txBody>
      </p:sp>
      <p:sp>
        <p:nvSpPr>
          <p:cNvPr id="8" name="Прямоугольник 7"/>
          <p:cNvSpPr/>
          <p:nvPr/>
        </p:nvSpPr>
        <p:spPr>
          <a:xfrm>
            <a:off x="410093" y="3232820"/>
            <a:ext cx="6238357" cy="8365367"/>
          </a:xfrm>
          <a:prstGeom prst="rect">
            <a:avLst/>
          </a:prstGeom>
        </p:spPr>
        <p:txBody>
          <a:bodyPr wrap="square">
            <a:spAutoFit/>
          </a:bodyPr>
          <a:lstStyle/>
          <a:p>
            <a:pPr marL="285750" indent="-285750" algn="ctr">
              <a:lnSpc>
                <a:spcPct val="120000"/>
              </a:lnSpc>
              <a:spcBef>
                <a:spcPts val="0"/>
              </a:spcBef>
            </a:pPr>
            <a:endParaRPr lang="ru-RU" sz="4000" b="1" dirty="0" smtClean="0">
              <a:ln>
                <a:solidFill>
                  <a:schemeClr val="tx1"/>
                </a:solidFill>
              </a:ln>
              <a:solidFill>
                <a:srgbClr val="A50021"/>
              </a:solidFill>
              <a:latin typeface="Times New Roman" pitchFamily="18" charset="0"/>
              <a:cs typeface="Times New Roman" pitchFamily="18" charset="0"/>
            </a:endParaRPr>
          </a:p>
          <a:p>
            <a:pPr marL="285750" indent="-285750" algn="ctr">
              <a:lnSpc>
                <a:spcPct val="120000"/>
              </a:lnSpc>
              <a:spcBef>
                <a:spcPts val="0"/>
              </a:spcBef>
            </a:pPr>
            <a:r>
              <a:rPr lang="ru-RU" sz="2400" b="1" dirty="0" smtClean="0">
                <a:solidFill>
                  <a:schemeClr val="accent2">
                    <a:lumMod val="75000"/>
                  </a:schemeClr>
                </a:solidFill>
                <a:latin typeface="Times New Roman" pitchFamily="18" charset="0"/>
                <a:cs typeface="Times New Roman" pitchFamily="18" charset="0"/>
              </a:rPr>
              <a:t>«</a:t>
            </a:r>
            <a:r>
              <a:rPr lang="en-US" sz="2400" b="1" dirty="0" smtClean="0">
                <a:solidFill>
                  <a:schemeClr val="accent2">
                    <a:lumMod val="75000"/>
                  </a:schemeClr>
                </a:solidFill>
                <a:latin typeface="Times New Roman" pitchFamily="18" charset="0"/>
                <a:cs typeface="Times New Roman" pitchFamily="18" charset="0"/>
              </a:rPr>
              <a:t>Strengthening of the </a:t>
            </a:r>
            <a:r>
              <a:rPr lang="en-US" sz="2400" b="1" dirty="0">
                <a:solidFill>
                  <a:schemeClr val="accent2">
                    <a:lumMod val="75000"/>
                  </a:schemeClr>
                </a:solidFill>
                <a:latin typeface="Times New Roman" pitchFamily="18" charset="0"/>
                <a:cs typeface="Times New Roman" pitchFamily="18" charset="0"/>
              </a:rPr>
              <a:t>material and technical base of technical and service labor rooms of educational </a:t>
            </a:r>
            <a:r>
              <a:rPr lang="en-US" sz="2400" b="1" dirty="0" smtClean="0">
                <a:solidFill>
                  <a:schemeClr val="accent2">
                    <a:lumMod val="75000"/>
                  </a:schemeClr>
                </a:solidFill>
                <a:latin typeface="Times New Roman" pitchFamily="18" charset="0"/>
                <a:cs typeface="Times New Roman" pitchFamily="18" charset="0"/>
              </a:rPr>
              <a:t>institution </a:t>
            </a:r>
            <a:r>
              <a:rPr lang="en-US" sz="2400" b="1" dirty="0">
                <a:solidFill>
                  <a:schemeClr val="accent2">
                    <a:lumMod val="75000"/>
                  </a:schemeClr>
                </a:solidFill>
                <a:latin typeface="Times New Roman" pitchFamily="18" charset="0"/>
                <a:cs typeface="Times New Roman" pitchFamily="18" charset="0"/>
              </a:rPr>
              <a:t>as a necessary condition for the development of educational and labor activities of students and preparing them for a working </a:t>
            </a:r>
            <a:r>
              <a:rPr lang="en-US" sz="2400" b="1" dirty="0" smtClean="0">
                <a:solidFill>
                  <a:schemeClr val="accent2">
                    <a:lumMod val="75000"/>
                  </a:schemeClr>
                </a:solidFill>
                <a:latin typeface="Times New Roman" pitchFamily="18" charset="0"/>
                <a:cs typeface="Times New Roman" pitchFamily="18" charset="0"/>
              </a:rPr>
              <a:t>profession</a:t>
            </a:r>
            <a:r>
              <a:rPr lang="ru-RU" sz="2400" b="1" dirty="0" smtClean="0">
                <a:solidFill>
                  <a:schemeClr val="accent2">
                    <a:lumMod val="75000"/>
                  </a:schemeClr>
                </a:solidFill>
                <a:latin typeface="Times New Roman" pitchFamily="18" charset="0"/>
                <a:cs typeface="Times New Roman" pitchFamily="18" charset="0"/>
              </a:rPr>
              <a:t>»</a:t>
            </a:r>
            <a:endParaRPr lang="en-US" sz="2400" b="1" dirty="0">
              <a:solidFill>
                <a:schemeClr val="accent2">
                  <a:lumMod val="75000"/>
                </a:schemeClr>
              </a:solidFill>
              <a:latin typeface="Times New Roman" pitchFamily="18" charset="0"/>
              <a:cs typeface="Times New Roman" pitchFamily="18" charset="0"/>
            </a:endParaRPr>
          </a:p>
          <a:p>
            <a:pPr marL="285750" indent="-285750" algn="ctr">
              <a:lnSpc>
                <a:spcPct val="120000"/>
              </a:lnSpc>
              <a:spcBef>
                <a:spcPts val="0"/>
              </a:spcBef>
            </a:pPr>
            <a:endParaRPr lang="ru-RU" sz="4000" b="1" dirty="0" smtClean="0">
              <a:ln>
                <a:solidFill>
                  <a:schemeClr val="tx1"/>
                </a:solidFill>
              </a:ln>
              <a:solidFill>
                <a:srgbClr val="A50021"/>
              </a:solidFill>
              <a:latin typeface="Times New Roman" pitchFamily="18" charset="0"/>
              <a:cs typeface="Times New Roman" pitchFamily="18" charset="0"/>
            </a:endParaRPr>
          </a:p>
          <a:p>
            <a:pPr marL="285750" indent="-285750" algn="ctr">
              <a:lnSpc>
                <a:spcPct val="120000"/>
              </a:lnSpc>
              <a:spcBef>
                <a:spcPts val="0"/>
              </a:spcBef>
            </a:pPr>
            <a:endParaRPr lang="ru-RU" sz="4000" b="1" dirty="0" smtClean="0">
              <a:ln>
                <a:solidFill>
                  <a:schemeClr val="tx1"/>
                </a:solidFill>
              </a:ln>
              <a:solidFill>
                <a:srgbClr val="A50021"/>
              </a:solidFill>
              <a:latin typeface="Times New Roman" pitchFamily="18" charset="0"/>
              <a:cs typeface="Times New Roman" pitchFamily="18" charset="0"/>
            </a:endParaRPr>
          </a:p>
          <a:p>
            <a:pPr marL="285750" indent="-285750" algn="ctr">
              <a:lnSpc>
                <a:spcPct val="120000"/>
              </a:lnSpc>
              <a:spcBef>
                <a:spcPts val="0"/>
              </a:spcBef>
            </a:pPr>
            <a:endParaRPr lang="ru-RU" sz="4000" b="1" dirty="0" smtClean="0">
              <a:ln>
                <a:solidFill>
                  <a:schemeClr val="tx1"/>
                </a:solidFill>
              </a:ln>
              <a:solidFill>
                <a:srgbClr val="A50021"/>
              </a:solidFill>
              <a:latin typeface="Times New Roman" pitchFamily="18" charset="0"/>
              <a:cs typeface="Times New Roman" pitchFamily="18" charset="0"/>
            </a:endParaRPr>
          </a:p>
          <a:p>
            <a:pPr marL="285750" indent="-285750" algn="ctr">
              <a:lnSpc>
                <a:spcPct val="120000"/>
              </a:lnSpc>
              <a:spcBef>
                <a:spcPts val="0"/>
              </a:spcBef>
            </a:pPr>
            <a:endParaRPr lang="ru-RU" sz="4000" b="1" dirty="0" smtClean="0">
              <a:ln>
                <a:solidFill>
                  <a:schemeClr val="tx1"/>
                </a:solidFill>
              </a:ln>
              <a:solidFill>
                <a:srgbClr val="A50021"/>
              </a:solidFill>
              <a:latin typeface="Times New Roman" pitchFamily="18" charset="0"/>
              <a:cs typeface="Times New Roman" pitchFamily="18" charset="0"/>
            </a:endParaRPr>
          </a:p>
          <a:p>
            <a:pPr marL="285750" indent="-285750" algn="ctr">
              <a:lnSpc>
                <a:spcPct val="120000"/>
              </a:lnSpc>
              <a:spcBef>
                <a:spcPts val="0"/>
              </a:spcBef>
            </a:pPr>
            <a:endParaRPr lang="ru-RU" sz="4000" b="1" dirty="0" smtClean="0">
              <a:ln>
                <a:solidFill>
                  <a:schemeClr val="tx1"/>
                </a:solidFill>
              </a:ln>
              <a:solidFill>
                <a:srgbClr val="A50021"/>
              </a:solidFill>
              <a:latin typeface="Times New Roman" pitchFamily="18" charset="0"/>
              <a:cs typeface="Times New Roman" pitchFamily="18" charset="0"/>
            </a:endParaRPr>
          </a:p>
          <a:p>
            <a:pPr marL="285750" indent="-285750" algn="ctr">
              <a:lnSpc>
                <a:spcPct val="120000"/>
              </a:lnSpc>
              <a:spcBef>
                <a:spcPts val="0"/>
              </a:spcBef>
            </a:pPr>
            <a:endParaRPr lang="ru-RU" sz="4000" b="1" dirty="0" smtClean="0">
              <a:ln>
                <a:solidFill>
                  <a:schemeClr val="tx1"/>
                </a:solidFill>
              </a:ln>
              <a:solidFill>
                <a:srgbClr val="A50021"/>
              </a:solidFill>
              <a:latin typeface="Times New Roman" pitchFamily="18" charset="0"/>
              <a:cs typeface="Times New Roman" pitchFamily="18" charset="0"/>
            </a:endParaRPr>
          </a:p>
        </p:txBody>
      </p:sp>
      <p:pic>
        <p:nvPicPr>
          <p:cNvPr id="10" name="Рисунок 9" descr="C:\Users\Admin\Desktop\Coat_of_Arms_of_Kapyl,_Belarus.svg.png"/>
          <p:cNvPicPr/>
          <p:nvPr/>
        </p:nvPicPr>
        <p:blipFill>
          <a:blip r:embed="rId3" cstate="print"/>
          <a:srcRect/>
          <a:stretch>
            <a:fillRect/>
          </a:stretch>
        </p:blipFill>
        <p:spPr bwMode="auto">
          <a:xfrm>
            <a:off x="5927004" y="219269"/>
            <a:ext cx="738552"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TextBox 11"/>
          <p:cNvSpPr txBox="1"/>
          <p:nvPr/>
        </p:nvSpPr>
        <p:spPr>
          <a:xfrm>
            <a:off x="762000" y="2156905"/>
            <a:ext cx="5638800" cy="646331"/>
          </a:xfrm>
          <a:prstGeom prst="rect">
            <a:avLst/>
          </a:prstGeom>
          <a:noFill/>
        </p:spPr>
        <p:txBody>
          <a:bodyPr wrap="square" rtlCol="0">
            <a:spAutoFit/>
          </a:bodyPr>
          <a:lstStyle/>
          <a:p>
            <a:pPr algn="ctr"/>
            <a:r>
              <a:rPr lang="en-US" b="1" dirty="0">
                <a:solidFill>
                  <a:schemeClr val="accent2">
                    <a:lumMod val="75000"/>
                  </a:schemeClr>
                </a:solidFill>
                <a:latin typeface="Times New Roman" pitchFamily="18" charset="0"/>
                <a:cs typeface="Times New Roman" pitchFamily="18" charset="0"/>
              </a:rPr>
              <a:t>State educational institution</a:t>
            </a:r>
          </a:p>
          <a:p>
            <a:pPr algn="ctr"/>
            <a:r>
              <a:rPr lang="ru-RU" b="1" dirty="0" smtClean="0">
                <a:solidFill>
                  <a:schemeClr val="accent2">
                    <a:lumMod val="75000"/>
                  </a:schemeClr>
                </a:solidFill>
                <a:latin typeface="Times New Roman" pitchFamily="18" charset="0"/>
                <a:cs typeface="Times New Roman" pitchFamily="18" charset="0"/>
              </a:rPr>
              <a:t>«</a:t>
            </a:r>
            <a:r>
              <a:rPr lang="en-US" b="1" dirty="0" err="1" smtClean="0">
                <a:solidFill>
                  <a:schemeClr val="accent2">
                    <a:lumMod val="75000"/>
                  </a:schemeClr>
                </a:solidFill>
                <a:latin typeface="Times New Roman" pitchFamily="18" charset="0"/>
                <a:cs typeface="Times New Roman" pitchFamily="18" charset="0"/>
              </a:rPr>
              <a:t>Bystritsa</a:t>
            </a:r>
            <a:r>
              <a:rPr lang="en-US" b="1" dirty="0" smtClean="0">
                <a:solidFill>
                  <a:schemeClr val="accent2">
                    <a:lumMod val="75000"/>
                  </a:schemeClr>
                </a:solidFill>
                <a:latin typeface="Times New Roman" pitchFamily="18" charset="0"/>
                <a:cs typeface="Times New Roman" pitchFamily="18" charset="0"/>
              </a:rPr>
              <a:t> </a:t>
            </a:r>
            <a:r>
              <a:rPr lang="en-US" b="1" dirty="0">
                <a:solidFill>
                  <a:schemeClr val="accent2">
                    <a:lumMod val="75000"/>
                  </a:schemeClr>
                </a:solidFill>
                <a:latin typeface="Times New Roman" pitchFamily="18" charset="0"/>
                <a:cs typeface="Times New Roman" pitchFamily="18" charset="0"/>
              </a:rPr>
              <a:t>secondary </a:t>
            </a:r>
            <a:r>
              <a:rPr lang="en-US" b="1" dirty="0" smtClean="0">
                <a:solidFill>
                  <a:schemeClr val="accent2">
                    <a:lumMod val="75000"/>
                  </a:schemeClr>
                </a:solidFill>
                <a:latin typeface="Times New Roman" pitchFamily="18" charset="0"/>
                <a:cs typeface="Times New Roman" pitchFamily="18" charset="0"/>
              </a:rPr>
              <a:t>school</a:t>
            </a:r>
            <a:r>
              <a:rPr lang="ru-RU" b="1" dirty="0" smtClean="0">
                <a:solidFill>
                  <a:schemeClr val="accent2">
                    <a:lumMod val="75000"/>
                  </a:schemeClr>
                </a:solidFill>
                <a:latin typeface="Times New Roman" pitchFamily="18" charset="0"/>
                <a:cs typeface="Times New Roman" pitchFamily="18" charset="0"/>
              </a:rPr>
              <a:t>»</a:t>
            </a:r>
            <a:endParaRPr lang="ru-RU" b="1" dirty="0">
              <a:solidFill>
                <a:schemeClr val="accent2">
                  <a:lumMod val="75000"/>
                </a:schemeClr>
              </a:solidFill>
              <a:latin typeface="Times New Roman" pitchFamily="18" charset="0"/>
              <a:cs typeface="Times New Roman" pitchFamily="18" charset="0"/>
            </a:endParaRPr>
          </a:p>
        </p:txBody>
      </p:sp>
      <p:sp>
        <p:nvSpPr>
          <p:cNvPr id="13" name="Прямоугольник 12"/>
          <p:cNvSpPr/>
          <p:nvPr/>
        </p:nvSpPr>
        <p:spPr>
          <a:xfrm>
            <a:off x="1247775" y="2386369"/>
            <a:ext cx="4476750" cy="1530997"/>
          </a:xfrm>
          <a:prstGeom prst="rect">
            <a:avLst/>
          </a:prstGeom>
        </p:spPr>
        <p:txBody>
          <a:bodyPr wrap="square">
            <a:spAutoFit/>
          </a:bodyPr>
          <a:lstStyle/>
          <a:p>
            <a:pPr marL="285750" indent="-285750">
              <a:lnSpc>
                <a:spcPct val="120000"/>
              </a:lnSpc>
              <a:spcBef>
                <a:spcPts val="0"/>
              </a:spcBef>
            </a:pPr>
            <a:endParaRPr lang="ru-RU" sz="3200" b="1" i="1" dirty="0" smtClean="0">
              <a:ln>
                <a:solidFill>
                  <a:srgbClr val="FF0000"/>
                </a:solidFill>
              </a:ln>
              <a:solidFill>
                <a:srgbClr val="003300"/>
              </a:solidFill>
              <a:latin typeface="CyrillicOld" pitchFamily="2" charset="0"/>
              <a:cs typeface="Times New Roman" pitchFamily="18" charset="0"/>
            </a:endParaRPr>
          </a:p>
          <a:p>
            <a:pPr marL="285750" indent="-285750" algn="ctr">
              <a:lnSpc>
                <a:spcPct val="120000"/>
              </a:lnSpc>
              <a:spcBef>
                <a:spcPts val="0"/>
              </a:spcBef>
            </a:pPr>
            <a:r>
              <a:rPr lang="en-US" sz="2400" b="1" dirty="0">
                <a:solidFill>
                  <a:schemeClr val="accent2">
                    <a:lumMod val="75000"/>
                  </a:schemeClr>
                </a:solidFill>
                <a:latin typeface="Times New Roman" panose="02020603050405020304" pitchFamily="18" charset="0"/>
                <a:cs typeface="Times New Roman" panose="02020603050405020304" pitchFamily="18" charset="0"/>
              </a:rPr>
              <a:t>HUMANITARIAN</a:t>
            </a:r>
          </a:p>
          <a:p>
            <a:pPr marL="285750" indent="-285750" algn="ctr">
              <a:lnSpc>
                <a:spcPct val="120000"/>
              </a:lnSpc>
              <a:spcBef>
                <a:spcPts val="0"/>
              </a:spcBef>
            </a:pPr>
            <a:r>
              <a:rPr lang="en-US" sz="2400" b="1" dirty="0">
                <a:solidFill>
                  <a:schemeClr val="accent2">
                    <a:lumMod val="75000"/>
                  </a:schemeClr>
                </a:solidFill>
                <a:latin typeface="Times New Roman" panose="02020603050405020304" pitchFamily="18" charset="0"/>
                <a:cs typeface="Times New Roman" panose="02020603050405020304" pitchFamily="18" charset="0"/>
              </a:rPr>
              <a:t>PROJECT</a:t>
            </a:r>
            <a:endParaRPr lang="ru-RU" sz="3200" b="1" i="1" dirty="0" smtClean="0">
              <a:ln>
                <a:solidFill>
                  <a:srgbClr val="FF0000"/>
                </a:solidFill>
              </a:ln>
              <a:solidFill>
                <a:schemeClr val="accent2">
                  <a:lumMod val="75000"/>
                </a:schemeClr>
              </a:solidFill>
              <a:latin typeface="CyrillicOld" pitchFamily="2" charset="0"/>
              <a:cs typeface="Arial" panose="020B0604020202020204" pitchFamily="34" charset="0"/>
            </a:endParaRPr>
          </a:p>
        </p:txBody>
      </p:sp>
      <p:sp>
        <p:nvSpPr>
          <p:cNvPr id="3078" name="AutoShape 6" descr="https://news.nashbryansk.ru/v2/uploads/news/images/2017/march/invalid.jpg"/>
          <p:cNvSpPr>
            <a:spLocks noChangeAspect="1" noChangeArrowheads="1"/>
          </p:cNvSpPr>
          <p:nvPr/>
        </p:nvSpPr>
        <p:spPr bwMode="auto">
          <a:xfrm>
            <a:off x="155575" y="-136525"/>
            <a:ext cx="298450" cy="298450"/>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9460" name="AutoShape 4" descr="https://wallpapercave.com/wp/wp1891614.jpg"/>
          <p:cNvSpPr>
            <a:spLocks noChangeAspect="1" noChangeArrowheads="1"/>
          </p:cNvSpPr>
          <p:nvPr/>
        </p:nvSpPr>
        <p:spPr bwMode="auto">
          <a:xfrm>
            <a:off x="155575" y="-136525"/>
            <a:ext cx="298450" cy="298450"/>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858000" cy="9144000"/>
          </a:xfrm>
          <a:prstGeom prst="rect">
            <a:avLst/>
          </a:prstGeom>
        </p:spPr>
      </p:pic>
      <p:pic>
        <p:nvPicPr>
          <p:cNvPr id="5" name="Рисунок 4" descr="C:\Users\Admin\Desktop\Coat_of_Arms_of_Kapyl,_Belarus.svg.png"/>
          <p:cNvPicPr/>
          <p:nvPr/>
        </p:nvPicPr>
        <p:blipFill>
          <a:blip r:embed="rId3" cstate="print"/>
          <a:srcRect/>
          <a:stretch>
            <a:fillRect/>
          </a:stretch>
        </p:blipFill>
        <p:spPr bwMode="auto">
          <a:xfrm>
            <a:off x="5738448" y="356119"/>
            <a:ext cx="738552"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097" name="Rectangle 1"/>
          <p:cNvSpPr>
            <a:spLocks noChangeArrowheads="1"/>
          </p:cNvSpPr>
          <p:nvPr/>
        </p:nvSpPr>
        <p:spPr bwMode="auto">
          <a:xfrm>
            <a:off x="404664" y="244152"/>
            <a:ext cx="5562600"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173038" algn="just" fontAlgn="base">
              <a:spcBef>
                <a:spcPct val="0"/>
              </a:spcBef>
              <a:spcAft>
                <a:spcPct val="0"/>
              </a:spcAft>
            </a:pPr>
            <a:r>
              <a:rPr kumimoji="0" lang="ru-RU"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lvl="0" indent="173038" algn="just" fontAlgn="base">
              <a:spcBef>
                <a:spcPct val="0"/>
              </a:spcBef>
              <a:spcAft>
                <a:spcPct val="0"/>
              </a:spcAft>
            </a:pPr>
            <a:r>
              <a:rPr lang="en-US" sz="2800" b="1" dirty="0" smtClean="0">
                <a:solidFill>
                  <a:schemeClr val="accent2">
                    <a:lumMod val="75000"/>
                  </a:schemeClr>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PURPOSE OF </a:t>
            </a:r>
            <a:r>
              <a:rPr lang="en-US" sz="2800" b="1" dirty="0">
                <a:solidFill>
                  <a:schemeClr val="accent2">
                    <a:lumMod val="75000"/>
                  </a:schemeClr>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THE PROJECT:</a:t>
            </a:r>
          </a:p>
          <a:p>
            <a:pPr indent="173038" algn="just" fontAlgn="base">
              <a:spcBef>
                <a:spcPct val="0"/>
              </a:spcBef>
              <a:spcAft>
                <a:spcPct val="0"/>
              </a:spcAft>
            </a:pPr>
            <a:r>
              <a:rPr lang="en-US"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the formation of a technologically informed personality of the student, prepared for independent life and </a:t>
            </a:r>
            <a:r>
              <a:rPr lang="en-US" dirty="0" smtClean="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active work in </a:t>
            </a:r>
            <a:r>
              <a:rPr lang="en-US"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the conditions of a high-tech, information society and production.</a:t>
            </a:r>
          </a:p>
          <a:p>
            <a:pPr marL="0" marR="0" lvl="0" indent="173038" algn="just" defTabSz="914400" rtl="0" eaLnBrk="1" fontAlgn="base" latinLnBrk="0" hangingPunct="1">
              <a:lnSpc>
                <a:spcPct val="100000"/>
              </a:lnSpc>
              <a:spcBef>
                <a:spcPct val="0"/>
              </a:spcBef>
              <a:spcAft>
                <a:spcPct val="0"/>
              </a:spcAft>
              <a:buClrTx/>
              <a:buSzTx/>
              <a:buFontTx/>
              <a:buNone/>
              <a:tabLst/>
            </a:pPr>
            <a:endParaRPr kumimoji="0" lang="ru-RU" sz="2800" b="1" i="0" u="none" strike="noStrike" cap="none" normalizeH="0" baseline="0" dirty="0" smtClean="0">
              <a:solidFill>
                <a:schemeClr val="accent2">
                  <a:lumMod val="75000"/>
                </a:schemeClr>
              </a:solidFill>
              <a:effectLst>
                <a:outerShdw blurRad="38100" dist="38100" dir="2700000" algn="tl">
                  <a:srgbClr val="000000">
                    <a:alpha val="43137"/>
                  </a:srgbClr>
                </a:outerShdw>
              </a:effectLst>
              <a:latin typeface="Times New Roman" pitchFamily="18" charset="0"/>
              <a:cs typeface="Times New Roman" pitchFamily="18" charset="0"/>
            </a:endParaRPr>
          </a:p>
          <a:p>
            <a:pPr lvl="0" indent="173038" algn="just" eaLnBrk="0" fontAlgn="base" hangingPunct="0">
              <a:spcBef>
                <a:spcPct val="0"/>
              </a:spcBef>
              <a:spcAft>
                <a:spcPct val="0"/>
              </a:spcAft>
            </a:pPr>
            <a:r>
              <a:rPr lang="en-US" sz="2800" b="1" dirty="0" smtClean="0">
                <a:solidFill>
                  <a:schemeClr val="accent2">
                    <a:lumMod val="75000"/>
                  </a:schemeClr>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TASKS OF THE PROJECT:</a:t>
            </a:r>
            <a:endParaRPr kumimoji="0" lang="ru-RU" sz="2800" b="0" i="0" u="none" strike="noStrike" cap="none" normalizeH="0" baseline="0" dirty="0" smtClean="0">
              <a:solidFill>
                <a:schemeClr val="accent2">
                  <a:lumMod val="75000"/>
                </a:schemeClr>
              </a:solidFill>
              <a:effectLst>
                <a:outerShdw blurRad="38100" dist="38100" dir="2700000" algn="tl">
                  <a:srgbClr val="000000">
                    <a:alpha val="43137"/>
                  </a:srgbClr>
                </a:outerShdw>
              </a:effectLst>
              <a:latin typeface="Times New Roman" pitchFamily="18" charset="0"/>
              <a:cs typeface="Times New Roman" pitchFamily="18" charset="0"/>
            </a:endParaRPr>
          </a:p>
          <a:p>
            <a:pPr marL="342900" lvl="0" indent="-342900" algn="just" eaLnBrk="0" fontAlgn="base" hangingPunct="0">
              <a:spcBef>
                <a:spcPct val="0"/>
              </a:spcBef>
              <a:spcAft>
                <a:spcPct val="0"/>
              </a:spcAft>
              <a:buFont typeface="Arial" panose="020B0604020202020204" pitchFamily="34" charset="0"/>
              <a:buChar char="•"/>
            </a:pPr>
            <a:r>
              <a:rPr lang="en-US"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t</a:t>
            </a:r>
            <a:r>
              <a:rPr lang="en-US" dirty="0" smtClean="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o organize </a:t>
            </a:r>
            <a:r>
              <a:rPr lang="en-US"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support for the </a:t>
            </a:r>
            <a:r>
              <a:rPr lang="en-US" dirty="0" smtClean="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enterprising initiative </a:t>
            </a:r>
            <a:r>
              <a:rPr lang="en-US"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of school </a:t>
            </a:r>
            <a:r>
              <a:rPr lang="en-US" dirty="0" smtClean="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students </a:t>
            </a:r>
            <a:r>
              <a:rPr lang="en-US"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the </a:t>
            </a:r>
            <a:r>
              <a:rPr lang="en-US" dirty="0" smtClean="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through </a:t>
            </a:r>
            <a:r>
              <a:rPr lang="en-US"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the creation and possible sale of </a:t>
            </a:r>
            <a:r>
              <a:rPr lang="en-US" dirty="0" err="1">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HandMade</a:t>
            </a:r>
            <a:r>
              <a:rPr lang="en-US"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 products;</a:t>
            </a:r>
          </a:p>
          <a:p>
            <a:pPr marL="342900" lvl="0" indent="-342900" algn="just" eaLnBrk="0" fontAlgn="base" hangingPunct="0">
              <a:spcBef>
                <a:spcPct val="0"/>
              </a:spcBef>
              <a:spcAft>
                <a:spcPct val="0"/>
              </a:spcAft>
              <a:buFont typeface="Arial" panose="020B0604020202020204" pitchFamily="34" charset="0"/>
              <a:buChar char="•"/>
            </a:pPr>
            <a:r>
              <a:rPr lang="en-US"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to purchase equipment for technical and service labor rooms;</a:t>
            </a:r>
          </a:p>
          <a:p>
            <a:pPr marL="342900" lvl="0" indent="-342900" algn="just" eaLnBrk="0" fontAlgn="base" hangingPunct="0">
              <a:spcBef>
                <a:spcPct val="0"/>
              </a:spcBef>
              <a:spcAft>
                <a:spcPct val="0"/>
              </a:spcAft>
              <a:buFont typeface="Arial" panose="020B0604020202020204" pitchFamily="34" charset="0"/>
              <a:buChar char="•"/>
            </a:pPr>
            <a:r>
              <a:rPr lang="en-US"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t</a:t>
            </a:r>
            <a:r>
              <a:rPr lang="en-US" dirty="0" smtClean="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o carry out minor repairs of </a:t>
            </a:r>
            <a:r>
              <a:rPr lang="en-US"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technical and service labor rooms.</a:t>
            </a:r>
            <a:endParaRPr lang="ru-RU" dirty="0" smtClean="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858000" cy="9144000"/>
          </a:xfrm>
          <a:prstGeom prst="rect">
            <a:avLst/>
          </a:prstGeom>
        </p:spPr>
      </p:pic>
      <p:sp>
        <p:nvSpPr>
          <p:cNvPr id="4" name="TextBox 3"/>
          <p:cNvSpPr txBox="1"/>
          <p:nvPr/>
        </p:nvSpPr>
        <p:spPr>
          <a:xfrm>
            <a:off x="647700" y="554580"/>
            <a:ext cx="5562600" cy="1077218"/>
          </a:xfrm>
          <a:prstGeom prst="rect">
            <a:avLst/>
          </a:prstGeom>
          <a:noFill/>
        </p:spPr>
        <p:txBody>
          <a:bodyPr wrap="square" rtlCol="0">
            <a:spAutoFit/>
          </a:bodyPr>
          <a:lstStyle/>
          <a:p>
            <a:pPr algn="ctr"/>
            <a:r>
              <a:rPr lang="en-US" sz="3200" b="1" dirty="0" smtClean="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RELEVANCE OF THE</a:t>
            </a:r>
            <a:endParaRPr lang="en-US" sz="3200" b="1" dirty="0">
              <a:solidFill>
                <a:srgbClr val="800000"/>
              </a:solidFill>
              <a:effectLst>
                <a:outerShdw blurRad="38100" dist="38100" dir="2700000" algn="tl">
                  <a:srgbClr val="000000">
                    <a:alpha val="43137"/>
                  </a:srgbClr>
                </a:outerShdw>
              </a:effectLst>
              <a:latin typeface="Times New Roman" pitchFamily="18" charset="0"/>
              <a:cs typeface="Times New Roman" pitchFamily="18" charset="0"/>
            </a:endParaRPr>
          </a:p>
          <a:p>
            <a:pPr algn="ctr"/>
            <a:r>
              <a:rPr lang="en-US" sz="3200" b="1" dirty="0">
                <a:solidFill>
                  <a:srgbClr val="800000"/>
                </a:solidFill>
                <a:effectLst>
                  <a:outerShdw blurRad="38100" dist="38100" dir="2700000" algn="tl">
                    <a:srgbClr val="000000">
                      <a:alpha val="43137"/>
                    </a:srgbClr>
                  </a:outerShdw>
                </a:effectLst>
                <a:latin typeface="Times New Roman" pitchFamily="18" charset="0"/>
                <a:cs typeface="Times New Roman" pitchFamily="18" charset="0"/>
              </a:rPr>
              <a:t> PROJECT.</a:t>
            </a:r>
            <a:endParaRPr lang="ru-RU" sz="3200" b="1" dirty="0">
              <a:solidFill>
                <a:srgbClr val="8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 name="Прямоугольник 5"/>
          <p:cNvSpPr/>
          <p:nvPr/>
        </p:nvSpPr>
        <p:spPr>
          <a:xfrm>
            <a:off x="589043" y="1926190"/>
            <a:ext cx="5788024" cy="4524315"/>
          </a:xfrm>
          <a:prstGeom prst="rect">
            <a:avLst/>
          </a:prstGeom>
        </p:spPr>
        <p:txBody>
          <a:bodyPr wrap="square">
            <a:spAutoFit/>
          </a:bodyPr>
          <a:lstStyle/>
          <a:p>
            <a:pPr indent="173038" algn="just" fontAlgn="base">
              <a:spcBef>
                <a:spcPct val="0"/>
              </a:spcBef>
              <a:spcAft>
                <a:spcPct val="0"/>
              </a:spcAft>
            </a:pPr>
            <a:r>
              <a:rPr lang="en-US" dirty="0">
                <a:effectLst>
                  <a:outerShdw blurRad="38100" dist="38100" dir="2700000" algn="tl">
                    <a:srgbClr val="000000">
                      <a:alpha val="43137"/>
                    </a:srgbClr>
                  </a:outerShdw>
                </a:effectLst>
                <a:latin typeface="Times New Roman" pitchFamily="18" charset="0"/>
                <a:cs typeface="Times New Roman" pitchFamily="18" charset="0"/>
              </a:rPr>
              <a:t>An important feature of a person </a:t>
            </a:r>
            <a:r>
              <a:rPr lang="en-US" dirty="0" smtClean="0">
                <a:effectLst>
                  <a:outerShdw blurRad="38100" dist="38100" dir="2700000" algn="tl">
                    <a:srgbClr val="000000">
                      <a:alpha val="43137"/>
                    </a:srgbClr>
                  </a:outerShdw>
                </a:effectLst>
                <a:latin typeface="Times New Roman" pitchFamily="18" charset="0"/>
                <a:cs typeface="Times New Roman" pitchFamily="18" charset="0"/>
              </a:rPr>
              <a:t>that determines </a:t>
            </a:r>
            <a:r>
              <a:rPr lang="en-US" dirty="0">
                <a:effectLst>
                  <a:outerShdw blurRad="38100" dist="38100" dir="2700000" algn="tl">
                    <a:srgbClr val="000000">
                      <a:alpha val="43137"/>
                    </a:srgbClr>
                  </a:outerShdw>
                </a:effectLst>
                <a:latin typeface="Times New Roman" pitchFamily="18" charset="0"/>
                <a:cs typeface="Times New Roman" pitchFamily="18" charset="0"/>
              </a:rPr>
              <a:t>the successful nature of his activity, deep personal interest and job satisfaction, is his professional orientation</a:t>
            </a:r>
            <a:r>
              <a:rPr lang="en-US" dirty="0" smtClean="0">
                <a:effectLst>
                  <a:outerShdw blurRad="38100" dist="38100" dir="2700000" algn="tl">
                    <a:srgbClr val="000000">
                      <a:alpha val="43137"/>
                    </a:srgbClr>
                  </a:outerShdw>
                </a:effectLst>
                <a:latin typeface="Times New Roman" pitchFamily="18" charset="0"/>
                <a:cs typeface="Times New Roman" pitchFamily="18" charset="0"/>
              </a:rPr>
              <a:t>.</a:t>
            </a:r>
            <a:endParaRPr lang="ru-RU" dirty="0" smtClean="0">
              <a:effectLst>
                <a:outerShdw blurRad="38100" dist="38100" dir="2700000" algn="tl">
                  <a:srgbClr val="000000">
                    <a:alpha val="43137"/>
                  </a:srgbClr>
                </a:outerShdw>
              </a:effectLst>
              <a:latin typeface="Times New Roman" pitchFamily="18" charset="0"/>
              <a:cs typeface="Times New Roman" pitchFamily="18" charset="0"/>
            </a:endParaRPr>
          </a:p>
          <a:p>
            <a:pPr indent="173038" algn="just" fontAlgn="base">
              <a:spcBef>
                <a:spcPct val="0"/>
              </a:spcBef>
              <a:spcAft>
                <a:spcPct val="0"/>
              </a:spcAft>
            </a:pPr>
            <a:r>
              <a:rPr lang="en-US" dirty="0">
                <a:effectLst>
                  <a:outerShdw blurRad="38100" dist="38100" dir="2700000" algn="tl">
                    <a:srgbClr val="000000">
                      <a:alpha val="43137"/>
                    </a:srgbClr>
                  </a:outerShdw>
                </a:effectLst>
                <a:latin typeface="Times New Roman" pitchFamily="18" charset="0"/>
                <a:cs typeface="Times New Roman" pitchFamily="18" charset="0"/>
              </a:rPr>
              <a:t>Professional orientation of students is decided during the educational process in all subjects. An important role belongs to labor training. This is explained by the fact that the content of labor training allows the teacher to </a:t>
            </a:r>
            <a:r>
              <a:rPr lang="en-US" dirty="0" smtClean="0">
                <a:effectLst>
                  <a:outerShdw blurRad="38100" dist="38100" dir="2700000" algn="tl">
                    <a:srgbClr val="000000">
                      <a:alpha val="43137"/>
                    </a:srgbClr>
                  </a:outerShdw>
                </a:effectLst>
                <a:latin typeface="Times New Roman" pitchFamily="18" charset="0"/>
                <a:cs typeface="Times New Roman" pitchFamily="18" charset="0"/>
              </a:rPr>
              <a:t>acquaint students </a:t>
            </a:r>
            <a:r>
              <a:rPr lang="en-US" dirty="0">
                <a:effectLst>
                  <a:outerShdw blurRad="38100" dist="38100" dir="2700000" algn="tl">
                    <a:srgbClr val="000000">
                      <a:alpha val="43137"/>
                    </a:srgbClr>
                  </a:outerShdw>
                </a:effectLst>
                <a:latin typeface="Times New Roman" pitchFamily="18" charset="0"/>
                <a:cs typeface="Times New Roman" pitchFamily="18" charset="0"/>
              </a:rPr>
              <a:t>with many professions, to </a:t>
            </a:r>
            <a:r>
              <a:rPr lang="en-US" dirty="0" smtClean="0">
                <a:effectLst>
                  <a:outerShdw blurRad="38100" dist="38100" dir="2700000" algn="tl">
                    <a:srgbClr val="000000">
                      <a:alpha val="43137"/>
                    </a:srgbClr>
                  </a:outerShdw>
                </a:effectLst>
                <a:latin typeface="Times New Roman" pitchFamily="18" charset="0"/>
                <a:cs typeface="Times New Roman" pitchFamily="18" charset="0"/>
              </a:rPr>
              <a:t>bring up interest to them</a:t>
            </a:r>
            <a:r>
              <a:rPr lang="en-US" dirty="0">
                <a:effectLst>
                  <a:outerShdw blurRad="38100" dist="38100" dir="2700000" algn="tl">
                    <a:srgbClr val="000000">
                      <a:alpha val="43137"/>
                    </a:srgbClr>
                  </a:outerShdw>
                </a:effectLst>
                <a:latin typeface="Times New Roman" pitchFamily="18" charset="0"/>
                <a:cs typeface="Times New Roman" pitchFamily="18" charset="0"/>
              </a:rPr>
              <a:t>, and then at the final stage to give students a </a:t>
            </a:r>
            <a:r>
              <a:rPr lang="en-US" dirty="0" smtClean="0">
                <a:effectLst>
                  <a:outerShdw blurRad="38100" dist="38100" dir="2700000" algn="tl">
                    <a:srgbClr val="000000">
                      <a:alpha val="43137"/>
                    </a:srgbClr>
                  </a:outerShdw>
                </a:effectLst>
                <a:latin typeface="Times New Roman" pitchFamily="18" charset="0"/>
                <a:cs typeface="Times New Roman" pitchFamily="18" charset="0"/>
              </a:rPr>
              <a:t>concrete profession.</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dirty="0" smtClean="0">
                <a:effectLst>
                  <a:outerShdw blurRad="38100" dist="38100" dir="2700000" algn="tl">
                    <a:srgbClr val="000000">
                      <a:alpha val="43137"/>
                    </a:srgbClr>
                  </a:outerShdw>
                </a:effectLst>
                <a:latin typeface="Times New Roman" pitchFamily="18" charset="0"/>
                <a:cs typeface="Times New Roman" pitchFamily="18" charset="0"/>
              </a:rPr>
              <a:t>The </a:t>
            </a:r>
            <a:r>
              <a:rPr lang="en-US" dirty="0">
                <a:effectLst>
                  <a:outerShdw blurRad="38100" dist="38100" dir="2700000" algn="tl">
                    <a:srgbClr val="000000">
                      <a:alpha val="43137"/>
                    </a:srgbClr>
                  </a:outerShdw>
                </a:effectLst>
                <a:latin typeface="Times New Roman" pitchFamily="18" charset="0"/>
                <a:cs typeface="Times New Roman" pitchFamily="18" charset="0"/>
              </a:rPr>
              <a:t>special value of labor training lessons in career guidance work is that in the process of creating specific objects that have a socially useful significance, students </a:t>
            </a:r>
            <a:r>
              <a:rPr lang="en-US" dirty="0" smtClean="0">
                <a:effectLst>
                  <a:outerShdw blurRad="38100" dist="38100" dir="2700000" algn="tl">
                    <a:srgbClr val="000000">
                      <a:alpha val="43137"/>
                    </a:srgbClr>
                  </a:outerShdw>
                </a:effectLst>
                <a:latin typeface="Times New Roman" pitchFamily="18" charset="0"/>
                <a:cs typeface="Times New Roman" pitchFamily="18" charset="0"/>
              </a:rPr>
              <a:t>gain special </a:t>
            </a:r>
            <a:r>
              <a:rPr lang="en-US" dirty="0">
                <a:effectLst>
                  <a:outerShdw blurRad="38100" dist="38100" dir="2700000" algn="tl">
                    <a:srgbClr val="000000">
                      <a:alpha val="43137"/>
                    </a:srgbClr>
                  </a:outerShdw>
                </a:effectLst>
                <a:latin typeface="Times New Roman" pitchFamily="18" charset="0"/>
                <a:cs typeface="Times New Roman" pitchFamily="18" charset="0"/>
              </a:rPr>
              <a:t>skills, develop their professional interests and abilities, checking their suitability for a particular </a:t>
            </a:r>
            <a:r>
              <a:rPr lang="en-US" dirty="0" smtClean="0">
                <a:effectLst>
                  <a:outerShdw blurRad="38100" dist="38100" dir="2700000" algn="tl">
                    <a:srgbClr val="000000">
                      <a:alpha val="43137"/>
                    </a:srgbClr>
                  </a:outerShdw>
                </a:effectLst>
                <a:latin typeface="Times New Roman" pitchFamily="18" charset="0"/>
                <a:cs typeface="Times New Roman" pitchFamily="18" charset="0"/>
              </a:rPr>
              <a:t>job </a:t>
            </a:r>
            <a:r>
              <a:rPr lang="en-US" dirty="0">
                <a:effectLst>
                  <a:outerShdw blurRad="38100" dist="38100" dir="2700000" algn="tl">
                    <a:srgbClr val="000000">
                      <a:alpha val="43137"/>
                    </a:srgbClr>
                  </a:outerShdw>
                </a:effectLst>
                <a:latin typeface="Times New Roman" pitchFamily="18" charset="0"/>
                <a:cs typeface="Times New Roman" pitchFamily="18" charset="0"/>
              </a:rPr>
              <a:t>and form the most important qualities of a person </a:t>
            </a:r>
            <a:r>
              <a:rPr lang="en-US" dirty="0" smtClean="0">
                <a:effectLst>
                  <a:outerShdw blurRad="38100" dist="38100" dir="2700000" algn="tl">
                    <a:srgbClr val="000000">
                      <a:alpha val="43137"/>
                    </a:srgbClr>
                  </a:outerShdw>
                </a:effectLst>
                <a:latin typeface="Times New Roman" pitchFamily="18" charset="0"/>
                <a:cs typeface="Times New Roman" pitchFamily="18" charset="0"/>
              </a:rPr>
              <a:t>- hard </a:t>
            </a:r>
            <a:r>
              <a:rPr lang="en-US" dirty="0">
                <a:effectLst>
                  <a:outerShdw blurRad="38100" dist="38100" dir="2700000" algn="tl">
                    <a:srgbClr val="000000">
                      <a:alpha val="43137"/>
                    </a:srgbClr>
                  </a:outerShdw>
                </a:effectLst>
                <a:latin typeface="Times New Roman" pitchFamily="18" charset="0"/>
                <a:cs typeface="Times New Roman" pitchFamily="18" charset="0"/>
              </a:rPr>
              <a:t>work.</a:t>
            </a:r>
            <a:endParaRPr lang="ru-RU" sz="2400"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7" name="Рисунок 6" descr="C:\Users\Admin\Desktop\Coat_of_Arms_of_Kapyl,_Belarus.svg.png"/>
          <p:cNvPicPr/>
          <p:nvPr/>
        </p:nvPicPr>
        <p:blipFill>
          <a:blip r:embed="rId3" cstate="print"/>
          <a:srcRect/>
          <a:stretch>
            <a:fillRect/>
          </a:stretch>
        </p:blipFill>
        <p:spPr bwMode="auto">
          <a:xfrm>
            <a:off x="5891630" y="554580"/>
            <a:ext cx="738552"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AutoShape 2" descr="https://idealprice.cdnvideo.ru/actions/27/27585/pic_splash_background.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4" descr="https://idealprice.cdnvideo.ru/actions/27/27585/pic_splash_background.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858000" cy="9144000"/>
          </a:xfrm>
          <a:prstGeom prst="rect">
            <a:avLst/>
          </a:prstGeom>
        </p:spPr>
      </p:pic>
      <p:sp>
        <p:nvSpPr>
          <p:cNvPr id="2" name="Прямоугольник 1"/>
          <p:cNvSpPr/>
          <p:nvPr/>
        </p:nvSpPr>
        <p:spPr>
          <a:xfrm>
            <a:off x="595390" y="1808955"/>
            <a:ext cx="5867399" cy="3416320"/>
          </a:xfrm>
          <a:prstGeom prst="rect">
            <a:avLst/>
          </a:prstGeom>
        </p:spPr>
        <p:txBody>
          <a:bodyPr wrap="square">
            <a:spAutoFit/>
          </a:bodyPr>
          <a:lstStyle/>
          <a:p>
            <a:pPr marL="342900" indent="-342900" algn="just" eaLnBrk="0" fontAlgn="base" hangingPunct="0">
              <a:spcBef>
                <a:spcPct val="0"/>
              </a:spcBef>
              <a:spcAft>
                <a:spcPct val="0"/>
              </a:spcAft>
              <a:buFont typeface="Arial" panose="020B0604020202020204" pitchFamily="34" charset="0"/>
              <a:buChar char="•"/>
            </a:pPr>
            <a:r>
              <a:rPr lang="en-US" sz="2400"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t</a:t>
            </a:r>
            <a:r>
              <a:rPr lang="en-US" sz="2400" dirty="0" smtClean="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o create </a:t>
            </a:r>
            <a:r>
              <a:rPr lang="en-US" sz="2400"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and </a:t>
            </a:r>
            <a:r>
              <a:rPr lang="en-US" sz="2400" dirty="0" smtClean="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develop </a:t>
            </a:r>
            <a:r>
              <a:rPr lang="en-US" sz="2400"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in the educational institution </a:t>
            </a:r>
            <a:r>
              <a:rPr lang="en-US" sz="2400" dirty="0" smtClean="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a </a:t>
            </a:r>
            <a:r>
              <a:rPr lang="en-US" sz="2400"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business company engaged in the production and sale of </a:t>
            </a:r>
            <a:r>
              <a:rPr lang="en-US" sz="2400" dirty="0" err="1">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HandMade</a:t>
            </a:r>
            <a:r>
              <a:rPr lang="en-US" sz="2400"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 goods;</a:t>
            </a:r>
          </a:p>
          <a:p>
            <a:pPr marL="342900" indent="-342900" algn="just" eaLnBrk="0" fontAlgn="base" hangingPunct="0">
              <a:spcBef>
                <a:spcPct val="0"/>
              </a:spcBef>
              <a:spcAft>
                <a:spcPct val="0"/>
              </a:spcAft>
              <a:buFont typeface="Arial" panose="020B0604020202020204" pitchFamily="34" charset="0"/>
              <a:buChar char="•"/>
            </a:pPr>
            <a:r>
              <a:rPr lang="en-US" sz="2400" dirty="0" smtClean="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improvement </a:t>
            </a:r>
            <a:r>
              <a:rPr lang="en-US" sz="2400"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of the material base of labor training rooms;</a:t>
            </a:r>
          </a:p>
          <a:p>
            <a:pPr marL="342900" indent="-342900" algn="just" eaLnBrk="0" fontAlgn="base" hangingPunct="0">
              <a:spcBef>
                <a:spcPct val="0"/>
              </a:spcBef>
              <a:spcAft>
                <a:spcPct val="0"/>
              </a:spcAft>
              <a:buFont typeface="Arial" panose="020B0604020202020204" pitchFamily="34" charset="0"/>
              <a:buChar char="•"/>
            </a:pPr>
            <a:r>
              <a:rPr lang="en-US" sz="2400"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students entering </a:t>
            </a:r>
            <a:r>
              <a:rPr lang="en-US" sz="2400" dirty="0" smtClean="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various </a:t>
            </a:r>
            <a:r>
              <a:rPr lang="en-US" sz="2400" dirty="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educational institutions of the Republic of Belarus for work specialties.</a:t>
            </a:r>
            <a:endParaRPr lang="ru-RU" sz="2400" dirty="0" smtClean="0">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endParaRPr>
          </a:p>
        </p:txBody>
      </p:sp>
      <p:pic>
        <p:nvPicPr>
          <p:cNvPr id="3" name="Рисунок 2" descr="C:\Users\Admin\Desktop\Coat_of_Arms_of_Kapyl,_Belarus.svg.png"/>
          <p:cNvPicPr/>
          <p:nvPr/>
        </p:nvPicPr>
        <p:blipFill>
          <a:blip r:embed="rId3" cstate="print"/>
          <a:srcRect/>
          <a:stretch>
            <a:fillRect/>
          </a:stretch>
        </p:blipFill>
        <p:spPr bwMode="auto">
          <a:xfrm>
            <a:off x="5890847" y="228601"/>
            <a:ext cx="738552"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AutoShape 2" descr="https://deti.mail.ru/sharepic/49/426412/?1498111485"/>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https://deti.mail.ru/sharepic/49/426412/?1498111485"/>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10" descr="https://vkusot.ru/wp-content/uploads/2017/11/kak-vyrastit-geniya-04.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Прямоугольник 7"/>
          <p:cNvSpPr/>
          <p:nvPr/>
        </p:nvSpPr>
        <p:spPr>
          <a:xfrm>
            <a:off x="1117593" y="427424"/>
            <a:ext cx="4526194" cy="954107"/>
          </a:xfrm>
          <a:prstGeom prst="rect">
            <a:avLst/>
          </a:prstGeom>
        </p:spPr>
        <p:txBody>
          <a:bodyPr wrap="square">
            <a:spAutoFit/>
          </a:bodyPr>
          <a:lstStyle/>
          <a:p>
            <a:pPr lvl="0" algn="ctr" fontAlgn="base">
              <a:spcBef>
                <a:spcPct val="0"/>
              </a:spcBef>
              <a:spcAft>
                <a:spcPct val="0"/>
              </a:spcAft>
            </a:pPr>
            <a:r>
              <a:rPr lang="en-US" sz="2800" b="1" dirty="0">
                <a:solidFill>
                  <a:srgbClr val="800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EXPECTED </a:t>
            </a:r>
            <a:r>
              <a:rPr lang="en-US" sz="2800" b="1" dirty="0" smtClean="0">
                <a:solidFill>
                  <a:srgbClr val="800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RESULTS OF THE PROJECT:</a:t>
            </a:r>
            <a:endParaRPr lang="en-US" sz="2800" b="1" dirty="0">
              <a:solidFill>
                <a:srgbClr val="800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endParaRPr>
          </a:p>
        </p:txBody>
      </p:sp>
    </p:spTree>
    <p:extLst>
      <p:ext uri="{BB962C8B-B14F-4D97-AF65-F5344CB8AC3E}">
        <p14:creationId xmlns:p14="http://schemas.microsoft.com/office/powerpoint/2010/main" val="159985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858000" cy="9144000"/>
          </a:xfrm>
          <a:prstGeom prst="rect">
            <a:avLst/>
          </a:prstGeom>
        </p:spPr>
      </p:pic>
      <p:pic>
        <p:nvPicPr>
          <p:cNvPr id="10" name="Рисунок 9" descr="C:\Users\Admin\Desktop\Coat_of_Arms_of_Kapyl,_Belarus.svg.png"/>
          <p:cNvPicPr/>
          <p:nvPr/>
        </p:nvPicPr>
        <p:blipFill>
          <a:blip r:embed="rId3" cstate="print"/>
          <a:srcRect/>
          <a:stretch>
            <a:fillRect/>
          </a:stretch>
        </p:blipFill>
        <p:spPr bwMode="auto">
          <a:xfrm>
            <a:off x="5791589" y="136849"/>
            <a:ext cx="738552" cy="838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Прямоугольник 14"/>
          <p:cNvSpPr/>
          <p:nvPr/>
        </p:nvSpPr>
        <p:spPr>
          <a:xfrm>
            <a:off x="1291676" y="3569552"/>
            <a:ext cx="4946482" cy="1323439"/>
          </a:xfrm>
          <a:prstGeom prst="rect">
            <a:avLst/>
          </a:prstGeom>
          <a:noFill/>
        </p:spPr>
        <p:txBody>
          <a:bodyPr wrap="none" lIns="91440" tIns="45720" rIns="91440" bIns="45720">
            <a:spAutoFit/>
          </a:bodyPr>
          <a:lstStyle/>
          <a:p>
            <a:pPr algn="ctr"/>
            <a:r>
              <a:rPr lang="en-US" sz="4000" b="1" dirty="0">
                <a:ln w="0"/>
                <a:solidFill>
                  <a:schemeClr val="accent2">
                    <a:lumMod val="75000"/>
                  </a:schemeClr>
                </a:solidFill>
                <a:effectLst>
                  <a:outerShdw blurRad="38100" dist="19050" dir="2700000" algn="tl" rotWithShape="0">
                    <a:schemeClr val="dk1">
                      <a:alpha val="40000"/>
                    </a:schemeClr>
                  </a:outerShdw>
                </a:effectLst>
                <a:latin typeface="Times New Roman" pitchFamily="18" charset="0"/>
                <a:cs typeface="Times New Roman" pitchFamily="18" charset="0"/>
              </a:rPr>
              <a:t>WE WILL BE GLAD</a:t>
            </a:r>
          </a:p>
          <a:p>
            <a:pPr algn="ctr"/>
            <a:r>
              <a:rPr lang="en-US" sz="4000" b="1" dirty="0">
                <a:ln w="0"/>
                <a:solidFill>
                  <a:schemeClr val="accent2">
                    <a:lumMod val="75000"/>
                  </a:schemeClr>
                </a:solidFill>
                <a:effectLst>
                  <a:outerShdw blurRad="38100" dist="19050" dir="2700000" algn="tl" rotWithShape="0">
                    <a:schemeClr val="dk1">
                      <a:alpha val="40000"/>
                    </a:schemeClr>
                  </a:outerShdw>
                </a:effectLst>
                <a:latin typeface="Times New Roman" pitchFamily="18" charset="0"/>
                <a:cs typeface="Times New Roman" pitchFamily="18" charset="0"/>
              </a:rPr>
              <a:t>COOPERATION!</a:t>
            </a:r>
            <a:endParaRPr lang="ru-RU" sz="4000" b="1" cap="none" spc="0" dirty="0">
              <a:ln w="0"/>
              <a:solidFill>
                <a:schemeClr val="accent2">
                  <a:lumMod val="75000"/>
                </a:schemeClr>
              </a:solidFill>
              <a:effectLst>
                <a:outerShdw blurRad="38100" dist="19050" dir="2700000" algn="tl" rotWithShape="0">
                  <a:schemeClr val="dk1">
                    <a:alpha val="40000"/>
                  </a:schemeClr>
                </a:outerShdw>
              </a:effectLst>
              <a:latin typeface="Times New Roman" pitchFamily="18" charset="0"/>
              <a:cs typeface="Times New Roman" pitchFamily="18" charset="0"/>
            </a:endParaRPr>
          </a:p>
        </p:txBody>
      </p:sp>
      <p:pic>
        <p:nvPicPr>
          <p:cNvPr id="16" name="Рисунок 15" descr="0-02-05-918f99d8ca18f75689425d3bb1b708734bc8cfb1e67bc82120173b480d0e4e21_779cd89.jpg"/>
          <p:cNvPicPr>
            <a:picLocks noChangeAspect="1"/>
          </p:cNvPicPr>
          <p:nvPr/>
        </p:nvPicPr>
        <p:blipFill>
          <a:blip r:embed="rId4" cstate="print"/>
          <a:stretch>
            <a:fillRect/>
          </a:stretch>
        </p:blipFill>
        <p:spPr>
          <a:xfrm>
            <a:off x="714356" y="571472"/>
            <a:ext cx="3657600" cy="2743200"/>
          </a:xfrm>
          <a:prstGeom prst="rect">
            <a:avLst/>
          </a:prstGeom>
        </p:spPr>
      </p:pic>
      <p:pic>
        <p:nvPicPr>
          <p:cNvPr id="17" name="Рисунок 16" descr="0-02-05-961fd1e58c76178515ebf31518c63f361ab9696873288994f91eb38cfe0060a9_8dfec7d1.jpg"/>
          <p:cNvPicPr>
            <a:picLocks noChangeAspect="1"/>
          </p:cNvPicPr>
          <p:nvPr/>
        </p:nvPicPr>
        <p:blipFill>
          <a:blip r:embed="rId5" cstate="print"/>
          <a:stretch>
            <a:fillRect/>
          </a:stretch>
        </p:blipFill>
        <p:spPr>
          <a:xfrm>
            <a:off x="2500306" y="5429256"/>
            <a:ext cx="3657600" cy="27432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Презентация Microsoft Office PowerPoint</Template>
  <TotalTime>1149</TotalTime>
  <Words>363</Words>
  <Application>Microsoft Office PowerPoint</Application>
  <PresentationFormat>Экран (4:3)</PresentationFormat>
  <Paragraphs>33</Paragraphs>
  <Slides>5</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5</vt:i4>
      </vt:variant>
    </vt:vector>
  </HeadingPairs>
  <TitlesOfParts>
    <vt:vector size="10" baseType="lpstr">
      <vt:lpstr>Arial</vt:lpstr>
      <vt:lpstr>Calibri</vt:lpstr>
      <vt:lpstr>CyrillicOld</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Яна</cp:lastModifiedBy>
  <cp:revision>107</cp:revision>
  <dcterms:created xsi:type="dcterms:W3CDTF">2018-05-07T14:13:05Z</dcterms:created>
  <dcterms:modified xsi:type="dcterms:W3CDTF">2020-01-20T22:58:17Z</dcterms:modified>
</cp:coreProperties>
</file>